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9"/>
  </p:handoutMasterIdLst>
  <p:sldIdLst>
    <p:sldId id="256" r:id="rId2"/>
    <p:sldId id="257" r:id="rId3"/>
    <p:sldId id="261" r:id="rId4"/>
    <p:sldId id="258" r:id="rId5"/>
    <p:sldId id="259" r:id="rId6"/>
    <p:sldId id="260" r:id="rId7"/>
    <p:sldId id="262" r:id="rId8"/>
  </p:sldIdLst>
  <p:sldSz cx="9144000" cy="6858000" type="screen4x3"/>
  <p:notesSz cx="6858000" cy="9144000"/>
  <p:custDataLst>
    <p:tags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82" d="100"/>
          <a:sy n="82" d="100"/>
        </p:scale>
        <p:origin x="-1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1D81535-6DCE-49BA-8AC9-AB7D9C1F9A3B}" type="datetimeFigureOut">
              <a:rPr lang="en-US" smtClean="0"/>
              <a:pPr/>
              <a:t>2/10/2012</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F0CA3D-D091-4109-AC02-FC07B9A1A4CB}" type="slidenum">
              <a:rPr lang="en-AU" smtClean="0"/>
              <a:pPr/>
              <a:t>‹#›</a:t>
            </a:fld>
            <a:endParaRPr lang="en-AU"/>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7AB2234-4CD1-4199-B5FC-AC53533782EA}" type="datetimeFigureOut">
              <a:rPr lang="en-US" smtClean="0"/>
              <a:pPr/>
              <a:t>2/10/2012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445CB06-802A-4330-A5A8-5090EACA5F1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AB2234-4CD1-4199-B5FC-AC53533782EA}" type="datetimeFigureOut">
              <a:rPr lang="en-US" smtClean="0"/>
              <a:pPr/>
              <a:t>2/10/2012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45CB06-802A-4330-A5A8-5090EACA5F1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AB2234-4CD1-4199-B5FC-AC53533782EA}" type="datetimeFigureOut">
              <a:rPr lang="en-US" smtClean="0"/>
              <a:pPr/>
              <a:t>2/10/2012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45CB06-802A-4330-A5A8-5090EACA5F1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AB2234-4CD1-4199-B5FC-AC53533782EA}" type="datetimeFigureOut">
              <a:rPr lang="en-US" smtClean="0"/>
              <a:pPr/>
              <a:t>2/10/2012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45CB06-802A-4330-A5A8-5090EACA5F1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7AB2234-4CD1-4199-B5FC-AC53533782EA}" type="datetimeFigureOut">
              <a:rPr lang="en-US" smtClean="0"/>
              <a:pPr/>
              <a:t>2/10/2012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45CB06-802A-4330-A5A8-5090EACA5F1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7AB2234-4CD1-4199-B5FC-AC53533782EA}" type="datetimeFigureOut">
              <a:rPr lang="en-US" smtClean="0"/>
              <a:pPr/>
              <a:t>2/10/2012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45CB06-802A-4330-A5A8-5090EACA5F1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7AB2234-4CD1-4199-B5FC-AC53533782EA}" type="datetimeFigureOut">
              <a:rPr lang="en-US" smtClean="0"/>
              <a:pPr/>
              <a:t>2/10/2012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45CB06-802A-4330-A5A8-5090EACA5F1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7AB2234-4CD1-4199-B5FC-AC53533782EA}" type="datetimeFigureOut">
              <a:rPr lang="en-US" smtClean="0"/>
              <a:pPr/>
              <a:t>2/10/2012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45CB06-802A-4330-A5A8-5090EACA5F1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AB2234-4CD1-4199-B5FC-AC53533782EA}" type="datetimeFigureOut">
              <a:rPr lang="en-US" smtClean="0"/>
              <a:pPr/>
              <a:t>2/10/2012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45CB06-802A-4330-A5A8-5090EACA5F1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7AB2234-4CD1-4199-B5FC-AC53533782EA}" type="datetimeFigureOut">
              <a:rPr lang="en-US" smtClean="0"/>
              <a:pPr/>
              <a:t>2/10/2012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45CB06-802A-4330-A5A8-5090EACA5F1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7AB2234-4CD1-4199-B5FC-AC53533782EA}" type="datetimeFigureOut">
              <a:rPr lang="en-US" smtClean="0"/>
              <a:pPr/>
              <a:t>2/10/2012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445CB06-802A-4330-A5A8-5090EACA5F1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7AB2234-4CD1-4199-B5FC-AC53533782EA}" type="datetimeFigureOut">
              <a:rPr lang="en-US" smtClean="0"/>
              <a:pPr/>
              <a:t>2/10/2012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445CB06-802A-4330-A5A8-5090EACA5F1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en.wikipedia.org/wiki/Mainstream"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371600"/>
            <a:ext cx="7851648" cy="2914656"/>
          </a:xfrm>
        </p:spPr>
        <p:txBody>
          <a:bodyPr>
            <a:normAutofit/>
          </a:bodyPr>
          <a:lstStyle/>
          <a:p>
            <a:r>
              <a:rPr lang="en-US" sz="8000" dirty="0" smtClean="0"/>
              <a:t>Trends and the Retail Industry</a:t>
            </a:r>
            <a:r>
              <a:rPr lang="en-US" sz="6000" dirty="0" smtClean="0"/>
              <a:t> </a:t>
            </a:r>
            <a:endParaRPr lang="en-US" sz="6000" dirty="0"/>
          </a:p>
        </p:txBody>
      </p:sp>
      <p:sp>
        <p:nvSpPr>
          <p:cNvPr id="3" name="Subtitle 2"/>
          <p:cNvSpPr>
            <a:spLocks noGrp="1"/>
          </p:cNvSpPr>
          <p:nvPr>
            <p:ph type="subTitle" idx="1"/>
          </p:nvPr>
        </p:nvSpPr>
        <p:spPr>
          <a:xfrm>
            <a:off x="533400" y="4429132"/>
            <a:ext cx="7854696" cy="1857388"/>
          </a:xfrm>
        </p:spPr>
        <p:txBody>
          <a:bodyPr>
            <a:normAutofit/>
          </a:bodyPr>
          <a:lstStyle/>
          <a:p>
            <a:r>
              <a:rPr lang="en-US" sz="9600" dirty="0" smtClean="0"/>
              <a:t>2012</a:t>
            </a:r>
            <a:endParaRPr lang="en-US" sz="9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1472" y="474344"/>
            <a:ext cx="8143932" cy="9787295"/>
          </a:xfrm>
          <a:prstGeom prst="rect">
            <a:avLst/>
          </a:prstGeom>
        </p:spPr>
        <p:txBody>
          <a:bodyPr wrap="square">
            <a:spAutoFit/>
          </a:bodyPr>
          <a:lstStyle/>
          <a:p>
            <a:endParaRPr lang="en-US" sz="4000" dirty="0" smtClean="0">
              <a:latin typeface="Arial Rounded MT Bold" pitchFamily="34" charset="0"/>
            </a:endParaRPr>
          </a:p>
          <a:p>
            <a:r>
              <a:rPr lang="en-US" sz="4000" dirty="0" smtClean="0">
                <a:latin typeface="Arial Rounded MT Bold" pitchFamily="34" charset="0"/>
              </a:rPr>
              <a:t>A </a:t>
            </a:r>
            <a:r>
              <a:rPr lang="en-US" sz="4000" b="1" dirty="0" smtClean="0">
                <a:latin typeface="Arial Rounded MT Bold" pitchFamily="34" charset="0"/>
              </a:rPr>
              <a:t>trend</a:t>
            </a:r>
            <a:r>
              <a:rPr lang="en-US" sz="4000" dirty="0" smtClean="0">
                <a:latin typeface="Arial Rounded MT Bold" pitchFamily="34" charset="0"/>
              </a:rPr>
              <a:t> is something that becomes popular within mainstream society over a relatively long period of time (more than a few years). It is the direction of a sequence of events that has some momentum and durability. </a:t>
            </a:r>
            <a:endParaRPr lang="en-US" sz="4000"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472" y="1357298"/>
            <a:ext cx="8143932" cy="7109639"/>
          </a:xfrm>
          <a:prstGeom prst="rect">
            <a:avLst/>
          </a:prstGeom>
        </p:spPr>
        <p:txBody>
          <a:bodyPr wrap="square">
            <a:spAutoFit/>
          </a:bodyPr>
          <a:lstStyle/>
          <a:p>
            <a:r>
              <a:rPr lang="en-US" sz="4800" dirty="0" smtClean="0">
                <a:latin typeface="Arial Rounded MT Bold" pitchFamily="34" charset="0"/>
              </a:rPr>
              <a:t>The number of people involved in a trend and its duration will determine whether it's a "fad", a "craze", or a macro trend.</a:t>
            </a:r>
          </a:p>
          <a:p>
            <a:endParaRPr lang="en-US" dirty="0">
              <a:latin typeface="Arial Rounded MT Bold" pitchFamily="34" charset="0"/>
            </a:endParaRPr>
          </a:p>
          <a:p>
            <a:endParaRPr lang="en-US" dirty="0" smtClean="0">
              <a:latin typeface="Arial Rounded MT Bold" pitchFamily="34" charset="0"/>
            </a:endParaRPr>
          </a:p>
          <a:p>
            <a:endParaRPr lang="en-US" dirty="0">
              <a:latin typeface="Arial Rounded MT Bold" pitchFamily="34" charset="0"/>
            </a:endParaRPr>
          </a:p>
          <a:p>
            <a:endParaRPr lang="en-US" dirty="0" smtClean="0">
              <a:latin typeface="Arial Rounded MT Bold" pitchFamily="34" charset="0"/>
            </a:endParaRPr>
          </a:p>
          <a:p>
            <a:endParaRPr lang="en-US" dirty="0">
              <a:latin typeface="Arial Rounded MT Bold" pitchFamily="34" charset="0"/>
            </a:endParaRPr>
          </a:p>
          <a:p>
            <a:endParaRPr lang="en-US" dirty="0" smtClean="0">
              <a:latin typeface="Arial Rounded MT Bold" pitchFamily="34" charset="0"/>
            </a:endParaRPr>
          </a:p>
          <a:p>
            <a:endParaRPr lang="en-US" dirty="0">
              <a:latin typeface="Arial Rounded MT Bold" pitchFamily="34" charset="0"/>
            </a:endParaRPr>
          </a:p>
          <a:p>
            <a:endParaRPr lang="en-US" dirty="0" smtClean="0">
              <a:latin typeface="Arial Rounded MT Bold" pitchFamily="34" charset="0"/>
            </a:endParaRPr>
          </a:p>
          <a:p>
            <a:endParaRPr lang="en-US" dirty="0">
              <a:latin typeface="Arial Rounded MT Bold" pitchFamily="34" charset="0"/>
            </a:endParaRPr>
          </a:p>
          <a:p>
            <a:endParaRPr lang="en-US" dirty="0" smtClean="0">
              <a:latin typeface="Arial Rounded MT Bold" pitchFamily="34" charset="0"/>
            </a:endParaRPr>
          </a:p>
          <a:p>
            <a:endParaRPr lang="en-US" dirty="0">
              <a:latin typeface="Arial Rounded MT Bold" pitchFamily="34" charset="0"/>
            </a:endParaRPr>
          </a:p>
          <a:p>
            <a:endParaRPr lang="en-US" dirty="0" smtClean="0">
              <a:latin typeface="Arial Rounded MT Bold"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7290" y="1000108"/>
            <a:ext cx="6429420" cy="4062651"/>
          </a:xfrm>
          <a:prstGeom prst="rect">
            <a:avLst/>
          </a:prstGeom>
        </p:spPr>
        <p:txBody>
          <a:bodyPr wrap="square">
            <a:spAutoFit/>
          </a:bodyPr>
          <a:lstStyle/>
          <a:p>
            <a:r>
              <a:rPr lang="en-US" sz="4800" dirty="0" smtClean="0">
                <a:latin typeface="Arial Rounded MT Bold" pitchFamily="34" charset="0"/>
              </a:rPr>
              <a:t>A </a:t>
            </a:r>
            <a:r>
              <a:rPr lang="en-US" sz="4800" b="1" dirty="0" smtClean="0">
                <a:latin typeface="Arial Rounded MT Bold" pitchFamily="34" charset="0"/>
              </a:rPr>
              <a:t>fad</a:t>
            </a:r>
            <a:r>
              <a:rPr lang="en-US" sz="4800" dirty="0" smtClean="0">
                <a:latin typeface="Arial Rounded MT Bold" pitchFamily="34" charset="0"/>
              </a:rPr>
              <a:t> is a trend that dies down significantly within a few years.</a:t>
            </a:r>
          </a:p>
          <a:p>
            <a:endParaRPr lang="en-US" sz="4800" dirty="0" smtClean="0">
              <a:latin typeface="Arial Rounded MT Bold" pitchFamily="34" charset="0"/>
            </a:endParaRPr>
          </a:p>
          <a:p>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786" y="1928802"/>
            <a:ext cx="7643866" cy="6801862"/>
          </a:xfrm>
          <a:prstGeom prst="rect">
            <a:avLst/>
          </a:prstGeom>
        </p:spPr>
        <p:txBody>
          <a:bodyPr wrap="square">
            <a:spAutoFit/>
          </a:bodyPr>
          <a:lstStyle/>
          <a:p>
            <a:r>
              <a:rPr lang="en-US" sz="4000" dirty="0" smtClean="0">
                <a:latin typeface="Arial Rounded MT Bold" pitchFamily="34" charset="0"/>
              </a:rPr>
              <a:t>A </a:t>
            </a:r>
            <a:r>
              <a:rPr lang="en-US" sz="4000" b="1" dirty="0" smtClean="0">
                <a:latin typeface="Arial Rounded MT Bold" pitchFamily="34" charset="0"/>
              </a:rPr>
              <a:t>craze</a:t>
            </a:r>
            <a:r>
              <a:rPr lang="en-US" sz="4000" dirty="0" smtClean="0">
                <a:latin typeface="Arial Rounded MT Bold" pitchFamily="34" charset="0"/>
              </a:rPr>
              <a:t> is a product, idea, cultural movement, or model that gains popularity among a small section of the populace then quickly migrates to the </a:t>
            </a:r>
            <a:r>
              <a:rPr lang="en-US" sz="4000" dirty="0" smtClean="0">
                <a:latin typeface="Arial Rounded MT Bold" pitchFamily="34" charset="0"/>
                <a:hlinkClick r:id="rId2" tooltip="Mainstream"/>
              </a:rPr>
              <a:t>mainstream</a:t>
            </a:r>
            <a:r>
              <a:rPr lang="en-US" sz="4000" dirty="0" smtClean="0">
                <a:latin typeface="Arial Rounded MT Bold" pitchFamily="34" charset="0"/>
              </a:rPr>
              <a:t>. </a:t>
            </a:r>
          </a:p>
          <a:p>
            <a:endParaRPr lang="en-US" sz="2800" dirty="0">
              <a:latin typeface="Arial Rounded MT Bold" pitchFamily="34" charset="0"/>
            </a:endParaRPr>
          </a:p>
          <a:p>
            <a:endParaRPr lang="en-US" sz="2800" dirty="0" smtClean="0">
              <a:latin typeface="Arial Rounded MT Bold" pitchFamily="34" charset="0"/>
            </a:endParaRPr>
          </a:p>
          <a:p>
            <a:endParaRPr lang="en-US" sz="2800" dirty="0">
              <a:latin typeface="Arial Rounded MT Bold" pitchFamily="34" charset="0"/>
            </a:endParaRPr>
          </a:p>
          <a:p>
            <a:endParaRPr lang="en-US" sz="2800" dirty="0" smtClean="0">
              <a:latin typeface="Arial Rounded MT Bold" pitchFamily="34" charset="0"/>
            </a:endParaRPr>
          </a:p>
          <a:p>
            <a:endParaRPr lang="en-US" sz="2800" dirty="0">
              <a:latin typeface="Arial Rounded MT Bold" pitchFamily="34" charset="0"/>
            </a:endParaRPr>
          </a:p>
          <a:p>
            <a:endParaRPr lang="en-US" sz="2800" dirty="0" smtClean="0">
              <a:latin typeface="Arial Rounded MT Bold" pitchFamily="34" charset="0"/>
            </a:endParaRPr>
          </a:p>
          <a:p>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596" y="1285861"/>
            <a:ext cx="8143932" cy="5755422"/>
          </a:xfrm>
          <a:prstGeom prst="rect">
            <a:avLst/>
          </a:prstGeom>
        </p:spPr>
        <p:txBody>
          <a:bodyPr wrap="square">
            <a:spAutoFit/>
          </a:bodyPr>
          <a:lstStyle/>
          <a:p>
            <a:r>
              <a:rPr lang="en-US" sz="4000" dirty="0" smtClean="0">
                <a:latin typeface="Arial Rounded MT Bold" pitchFamily="34" charset="0"/>
              </a:rPr>
              <a:t>Crazes are characterized by their lightning fast adoption and swift similar products, ideas, cultural movements or models.</a:t>
            </a:r>
          </a:p>
          <a:p>
            <a:endParaRPr lang="en-US" sz="3200" dirty="0" smtClean="0">
              <a:latin typeface="Arial Rounded MT Bold" pitchFamily="34" charset="0"/>
            </a:endParaRPr>
          </a:p>
          <a:p>
            <a:endParaRPr lang="en-US" sz="3200" dirty="0">
              <a:latin typeface="Arial Rounded MT Bold" pitchFamily="34" charset="0"/>
            </a:endParaRPr>
          </a:p>
          <a:p>
            <a:endParaRPr lang="en-US" sz="3200" dirty="0">
              <a:latin typeface="Arial Rounded MT Bold" pitchFamily="34" charset="0"/>
            </a:endParaRPr>
          </a:p>
          <a:p>
            <a:endParaRPr lang="en-US" sz="3200" dirty="0" smtClean="0">
              <a:latin typeface="Arial Rounded MT Bold" pitchFamily="34" charset="0"/>
            </a:endParaRPr>
          </a:p>
          <a:p>
            <a:endParaRPr lang="en-US" sz="2000" dirty="0">
              <a:latin typeface="Arial Rounded MT Bold" pitchFamily="34" charset="0"/>
            </a:endParaRPr>
          </a:p>
          <a:p>
            <a:endParaRPr lang="en-US" sz="2000" dirty="0" smtClean="0">
              <a:latin typeface="Arial Rounded MT Bold" pitchFamily="34" charset="0"/>
            </a:endParaRPr>
          </a:p>
          <a:p>
            <a:endParaRPr lang="en-US" sz="2000" dirty="0">
              <a:latin typeface="Arial Rounded MT Bold" pitchFamily="34" charset="0"/>
            </a:endParaRPr>
          </a:p>
          <a:p>
            <a:endParaRPr lang="en-US" sz="2000" dirty="0" smtClean="0"/>
          </a:p>
        </p:txBody>
      </p:sp>
      <p:sp>
        <p:nvSpPr>
          <p:cNvPr id="3" name="Rectangle 2"/>
          <p:cNvSpPr/>
          <p:nvPr/>
        </p:nvSpPr>
        <p:spPr>
          <a:xfrm>
            <a:off x="428596" y="3214686"/>
            <a:ext cx="8286808" cy="646331"/>
          </a:xfrm>
          <a:prstGeom prst="rect">
            <a:avLst/>
          </a:prstGeom>
        </p:spPr>
        <p:txBody>
          <a:bodyPr wrap="square">
            <a:spAutoFit/>
          </a:bodyPr>
          <a:lstStyle/>
          <a:p>
            <a:endParaRPr lang="en-US" dirty="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4414" y="1071546"/>
            <a:ext cx="7072362" cy="7417415"/>
          </a:xfrm>
          <a:prstGeom prst="rect">
            <a:avLst/>
          </a:prstGeom>
        </p:spPr>
        <p:txBody>
          <a:bodyPr wrap="square">
            <a:spAutoFit/>
          </a:bodyPr>
          <a:lstStyle/>
          <a:p>
            <a:r>
              <a:rPr lang="en-US" sz="3200" dirty="0" smtClean="0">
                <a:latin typeface="Arial Rounded MT Bold" pitchFamily="34" charset="0"/>
              </a:rPr>
              <a:t>Crazes and fads are also characterized by their unusually high interest and sales figures relative to the time they are active in the marketplace, as compared with other similar products, ideas, cultural movements or models</a:t>
            </a:r>
          </a:p>
          <a:p>
            <a:endParaRPr lang="en-US" dirty="0">
              <a:latin typeface="Arial Rounded MT Bold" pitchFamily="34" charset="0"/>
            </a:endParaRPr>
          </a:p>
          <a:p>
            <a:endParaRPr lang="en-US" dirty="0" smtClean="0">
              <a:latin typeface="Arial Rounded MT Bold" pitchFamily="34" charset="0"/>
            </a:endParaRPr>
          </a:p>
          <a:p>
            <a:endParaRPr lang="en-US" dirty="0">
              <a:latin typeface="Arial Rounded MT Bold" pitchFamily="34" charset="0"/>
            </a:endParaRPr>
          </a:p>
          <a:p>
            <a:endParaRPr lang="en-US" dirty="0" smtClean="0">
              <a:latin typeface="Arial Rounded MT Bold" pitchFamily="34" charset="0"/>
            </a:endParaRPr>
          </a:p>
          <a:p>
            <a:endParaRPr lang="en-US" dirty="0">
              <a:latin typeface="Arial Rounded MT Bold" pitchFamily="34" charset="0"/>
            </a:endParaRPr>
          </a:p>
          <a:p>
            <a:endParaRPr lang="en-US" dirty="0" smtClean="0">
              <a:latin typeface="Arial Rounded MT Bold" pitchFamily="34" charset="0"/>
            </a:endParaRPr>
          </a:p>
          <a:p>
            <a:endParaRPr lang="en-US" dirty="0">
              <a:latin typeface="Arial Rounded MT Bold" pitchFamily="34" charset="0"/>
            </a:endParaRPr>
          </a:p>
          <a:p>
            <a:endParaRPr lang="en-US" dirty="0" smtClean="0">
              <a:latin typeface="Arial Rounded MT Bold" pitchFamily="34" charset="0"/>
            </a:endParaRPr>
          </a:p>
          <a:p>
            <a:endParaRPr lang="en-US" dirty="0">
              <a:latin typeface="Arial Rounded MT Bold" pitchFamily="34" charset="0"/>
            </a:endParaRPr>
          </a:p>
          <a:p>
            <a:endParaRPr lang="en-US" dirty="0" smtClean="0">
              <a:latin typeface="Arial Rounded MT Bold" pitchFamily="34" charset="0"/>
            </a:endParaRPr>
          </a:p>
          <a:p>
            <a:endParaRPr lang="en-US" dirty="0">
              <a:latin typeface="Arial Rounded MT Bold" pitchFamily="34" charset="0"/>
            </a:endParaRPr>
          </a:p>
          <a:p>
            <a:endParaRPr lang="en-US" dirty="0" smtClean="0">
              <a:latin typeface="Arial Rounded MT Bold" pitchFamily="34" charset="0"/>
            </a:endParaRPr>
          </a:p>
          <a:p>
            <a:endParaRPr lang="en-US" dirty="0">
              <a:latin typeface="Arial Rounded MT Bold" pitchFamily="34" charset="0"/>
            </a:endParaRPr>
          </a:p>
          <a:p>
            <a:endParaRPr lang="en-US" dirty="0" smtClean="0">
              <a:latin typeface="Arial Rounded MT Bold"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Trends and the Retail Industry &amp;quot;&quot;/&gt;&lt;property id=&quot;20307&quot; value=&quot;256&quot;/&gt;&lt;/object&gt;&lt;object type=&quot;3&quot; unique_id=&quot;10005&quot;&gt;&lt;property id=&quot;20148&quot; value=&quot;5&quot;/&gt;&lt;property id=&quot;20300&quot; value=&quot;Slide 2&quot;/&gt;&lt;property id=&quot;20307&quot; value=&quot;257&quot;/&gt;&lt;/object&gt;&lt;object type=&quot;3&quot; unique_id=&quot;10006&quot;&gt;&lt;property id=&quot;20148&quot; value=&quot;5&quot;/&gt;&lt;property id=&quot;20300&quot; value=&quot;Slide 3&quot;/&gt;&lt;property id=&quot;20307&quot; value=&quot;261&quot;/&gt;&lt;/object&gt;&lt;object type=&quot;3&quot; unique_id=&quot;10007&quot;&gt;&lt;property id=&quot;20148&quot; value=&quot;5&quot;/&gt;&lt;property id=&quot;20300&quot; value=&quot;Slide 4&quot;/&gt;&lt;property id=&quot;20307&quot; value=&quot;258&quot;/&gt;&lt;/object&gt;&lt;object type=&quot;3&quot; unique_id=&quot;10008&quot;&gt;&lt;property id=&quot;20148&quot; value=&quot;5&quot;/&gt;&lt;property id=&quot;20300&quot; value=&quot;Slide 5&quot;/&gt;&lt;property id=&quot;20307&quot; value=&quot;259&quot;/&gt;&lt;/object&gt;&lt;object type=&quot;3&quot; unique_id=&quot;10009&quot;&gt;&lt;property id=&quot;20148&quot; value=&quot;5&quot;/&gt;&lt;property id=&quot;20300&quot; value=&quot;Slide 6&quot;/&gt;&lt;property id=&quot;20307&quot; value=&quot;260&quot;/&gt;&lt;/object&gt;&lt;object type=&quot;3&quot; unique_id=&quot;10010&quot;&gt;&lt;property id=&quot;20148&quot; value=&quot;5&quot;/&gt;&lt;property id=&quot;20300&quot; value=&quot;Slide 7&quot;/&gt;&lt;property id=&quot;20307&quot; value=&quot;262&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100</TotalTime>
  <Words>176</Words>
  <Application>Microsoft Office PowerPoint</Application>
  <PresentationFormat>On-screen Show (4:3)</PresentationFormat>
  <Paragraphs>55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Trends and the Retail Industry </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Trends and the Retail Industry</dc:title>
  <dc:creator>tanya scrivener</dc:creator>
  <cp:lastModifiedBy>tscrivener</cp:lastModifiedBy>
  <cp:revision>5</cp:revision>
  <dcterms:created xsi:type="dcterms:W3CDTF">2009-07-26T09:54:45Z</dcterms:created>
  <dcterms:modified xsi:type="dcterms:W3CDTF">2012-02-10T06:38:32Z</dcterms:modified>
</cp:coreProperties>
</file>